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D4A461-AC89-4113-A3EC-23FC58197D54}" v="4" dt="2025-01-14T11:12:54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5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35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2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3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0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42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6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5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8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2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523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62/neco.1997.9.8.1735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s://dx.doi.org/10.14569/IJACSA.2023.0140133" TargetMode="External"/><Relationship Id="rId7" Type="http://schemas.openxmlformats.org/officeDocument/2006/relationships/hyperlink" Target="https://indico.ifj.edu.pl/event/503/attachments/1343/2069/DeepLearningLecture2020_1.pdf" TargetMode="External"/><Relationship Id="rId12" Type="http://schemas.openxmlformats.org/officeDocument/2006/relationships/hyperlink" Target="https://alex.smola.org/drafts/thebook.pdf" TargetMode="External"/><Relationship Id="rId2" Type="http://schemas.openxmlformats.org/officeDocument/2006/relationships/hyperlink" Target="https://doi.org/10.1007/978-3-319-29854-2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i.org/10.1016/j.procs.2024.04.093" TargetMode="External"/><Relationship Id="rId11" Type="http://schemas.openxmlformats.org/officeDocument/2006/relationships/hyperlink" Target="https://doi.org/10.1109/SAMI48414.2020.9108717" TargetMode="External"/><Relationship Id="rId5" Type="http://schemas.openxmlformats.org/officeDocument/2006/relationships/hyperlink" Target="https://doi.org/10.1007/978-3-319-52452-8" TargetMode="External"/><Relationship Id="rId10" Type="http://schemas.openxmlformats.org/officeDocument/2006/relationships/hyperlink" Target="https://doi.org/10.1007/s11063-020-10319-3" TargetMode="External"/><Relationship Id="rId4" Type="http://schemas.openxmlformats.org/officeDocument/2006/relationships/hyperlink" Target="https://people.cs.pitt.edu/~milos/courses/cs3750/lectures/class16.pdf" TargetMode="External"/><Relationship Id="rId9" Type="http://schemas.openxmlformats.org/officeDocument/2006/relationships/hyperlink" Target="https://machinelearningmastery.com/lstms-with-python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#_Toc187744191"/><Relationship Id="rId13" Type="http://schemas.openxmlformats.org/officeDocument/2006/relationships/hyperlink" Target="#_Toc187744196"/><Relationship Id="rId18" Type="http://schemas.openxmlformats.org/officeDocument/2006/relationships/image" Target="../media/image3.png"/><Relationship Id="rId3" Type="http://schemas.openxmlformats.org/officeDocument/2006/relationships/hyperlink" Target="#_Toc187744186"/><Relationship Id="rId7" Type="http://schemas.openxmlformats.org/officeDocument/2006/relationships/hyperlink" Target="#_Toc187744190"/><Relationship Id="rId12" Type="http://schemas.openxmlformats.org/officeDocument/2006/relationships/hyperlink" Target="#_Toc187744195"/><Relationship Id="rId17" Type="http://schemas.openxmlformats.org/officeDocument/2006/relationships/hyperlink" Target="#_Toc187744200"/><Relationship Id="rId2" Type="http://schemas.openxmlformats.org/officeDocument/2006/relationships/hyperlink" Target="#_Toc187744185"/><Relationship Id="rId16" Type="http://schemas.openxmlformats.org/officeDocument/2006/relationships/hyperlink" Target="#_Toc187744199"/><Relationship Id="rId1" Type="http://schemas.openxmlformats.org/officeDocument/2006/relationships/slideLayout" Target="../slideLayouts/slideLayout6.xml"/><Relationship Id="rId6" Type="http://schemas.openxmlformats.org/officeDocument/2006/relationships/hyperlink" Target="#_Toc187744189"/><Relationship Id="rId11" Type="http://schemas.openxmlformats.org/officeDocument/2006/relationships/hyperlink" Target="#_Toc187744194"/><Relationship Id="rId5" Type="http://schemas.openxmlformats.org/officeDocument/2006/relationships/hyperlink" Target="#_Toc187744188"/><Relationship Id="rId15" Type="http://schemas.openxmlformats.org/officeDocument/2006/relationships/hyperlink" Target="#_Toc187744198"/><Relationship Id="rId10" Type="http://schemas.openxmlformats.org/officeDocument/2006/relationships/hyperlink" Target="#_Toc187744193"/><Relationship Id="rId4" Type="http://schemas.openxmlformats.org/officeDocument/2006/relationships/hyperlink" Target="#_Toc187744187"/><Relationship Id="rId9" Type="http://schemas.openxmlformats.org/officeDocument/2006/relationships/hyperlink" Target="#_Toc187744192"/><Relationship Id="rId14" Type="http://schemas.openxmlformats.org/officeDocument/2006/relationships/hyperlink" Target="#_Toc187744197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3895DFF7-751F-DC60-891D-0890877D2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lang="pl-PL" sz="2800">
                <a:solidFill>
                  <a:srgbClr val="FFFFFF"/>
                </a:solidFill>
              </a:rPr>
              <a:t>Prognozowanie szeregów czasowych: metody klasyczne i elementy uczenia maszynowego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0996AC3-7732-D643-265B-D0452D687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pl-PL" sz="900">
                <a:solidFill>
                  <a:srgbClr val="FFFFFF">
                    <a:alpha val="75000"/>
                  </a:srgbClr>
                </a:solidFill>
              </a:rPr>
              <a:t>Autor: Aldona Świrad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pl-PL" sz="900">
                <a:solidFill>
                  <a:srgbClr val="FFFFFF">
                    <a:alpha val="75000"/>
                  </a:srgbClr>
                </a:solidFill>
              </a:rPr>
              <a:t>Opiekun pracy: dr hab. Liliana Rybarska-Rusinek, prof. PRz</a:t>
            </a:r>
          </a:p>
          <a:p>
            <a:pPr>
              <a:lnSpc>
                <a:spcPct val="110000"/>
              </a:lnSpc>
            </a:pPr>
            <a:endParaRPr lang="pl-PL" sz="900">
              <a:solidFill>
                <a:srgbClr val="FFFFFF">
                  <a:alpha val="75000"/>
                </a:srgbClr>
              </a:solidFill>
            </a:endParaRPr>
          </a:p>
          <a:p>
            <a:pPr>
              <a:lnSpc>
                <a:spcPct val="110000"/>
              </a:lnSpc>
            </a:pPr>
            <a:endParaRPr lang="pl-PL" sz="900">
              <a:solidFill>
                <a:srgbClr val="FFFFFF">
                  <a:alpha val="75000"/>
                </a:srgbClr>
              </a:solidFill>
            </a:endParaRPr>
          </a:p>
        </p:txBody>
      </p:sp>
      <p:pic>
        <p:nvPicPr>
          <p:cNvPr id="6" name="Picture 12" descr="Sheep Husbandry — Rangiora Vet Centre">
            <a:extLst>
              <a:ext uri="{FF2B5EF4-FFF2-40B4-BE49-F238E27FC236}">
                <a16:creationId xmlns:a16="http://schemas.microsoft.com/office/drawing/2014/main" id="{16BFA6A3-968F-9158-485C-8EEE6D37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5"/>
          <a:stretch/>
        </p:blipFill>
        <p:spPr bwMode="auto">
          <a:xfrm>
            <a:off x="5408309" y="629921"/>
            <a:ext cx="5515583" cy="559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BA14D285-1147-FDF8-4BA8-3D7A7FD51A4F}"/>
              </a:ext>
            </a:extLst>
          </p:cNvPr>
          <p:cNvSpPr/>
          <p:nvPr/>
        </p:nvSpPr>
        <p:spPr>
          <a:xfrm>
            <a:off x="265471" y="403554"/>
            <a:ext cx="4032031" cy="1818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Picture 2" descr="POLITECHNIKA RZESZOWSKA - Podkarpacki Klub Biznesu">
            <a:extLst>
              <a:ext uri="{FF2B5EF4-FFF2-40B4-BE49-F238E27FC236}">
                <a16:creationId xmlns:a16="http://schemas.microsoft.com/office/drawing/2014/main" id="{065CB270-5FF2-B5D1-D60C-224C1B6E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8" y="504698"/>
            <a:ext cx="3724471" cy="149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319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A5073274-3E73-D807-617B-A2BE817F044E}"/>
              </a:ext>
            </a:extLst>
          </p:cNvPr>
          <p:cNvSpPr txBox="1">
            <a:spLocks/>
          </p:cNvSpPr>
          <p:nvPr/>
        </p:nvSpPr>
        <p:spPr>
          <a:xfrm>
            <a:off x="609600" y="669856"/>
            <a:ext cx="8706416" cy="1451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600" dirty="0" err="1"/>
              <a:t>Prognoza</a:t>
            </a:r>
            <a:r>
              <a:rPr lang="en-US" sz="4600" dirty="0"/>
              <a:t> LSTM </a:t>
            </a:r>
            <a:r>
              <a:rPr lang="en-US" sz="4600" dirty="0" err="1"/>
              <a:t>dla</a:t>
            </a:r>
            <a:r>
              <a:rPr lang="en-US" sz="4600" dirty="0"/>
              <a:t> </a:t>
            </a:r>
            <a:r>
              <a:rPr lang="en-US" sz="4600" dirty="0" err="1"/>
              <a:t>szeregu</a:t>
            </a:r>
            <a:r>
              <a:rPr lang="en-US" sz="4600" dirty="0"/>
              <a:t> z </a:t>
            </a:r>
            <a:r>
              <a:rPr lang="pl-PL" sz="4600" dirty="0"/>
              <a:t>trendem i sezonowością</a:t>
            </a:r>
            <a:endParaRPr lang="en-US" sz="4600" dirty="0"/>
          </a:p>
        </p:txBody>
      </p:sp>
      <p:pic>
        <p:nvPicPr>
          <p:cNvPr id="4" name="Obraz 3" descr="Obraz zawierający tekst, Wykres, linia, diagram&#10;&#10;Opis wygenerowany automatycznie">
            <a:extLst>
              <a:ext uri="{FF2B5EF4-FFF2-40B4-BE49-F238E27FC236}">
                <a16:creationId xmlns:a16="http://schemas.microsoft.com/office/drawing/2014/main" id="{34D6D56F-6807-6C62-B924-EA1095853F6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9709" y="3460832"/>
            <a:ext cx="5952292" cy="3397168"/>
          </a:xfrm>
          <a:prstGeom prst="rect">
            <a:avLst/>
          </a:prstGeom>
        </p:spPr>
      </p:pic>
      <p:pic>
        <p:nvPicPr>
          <p:cNvPr id="5" name="Obraz 4" descr="Obraz zawierający tekst, linia, Wykres, Czcionka&#10;&#10;Opis wygenerowany automatycznie">
            <a:extLst>
              <a:ext uri="{FF2B5EF4-FFF2-40B4-BE49-F238E27FC236}">
                <a16:creationId xmlns:a16="http://schemas.microsoft.com/office/drawing/2014/main" id="{17624DB1-7534-DBFD-4A48-4C8B46279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5300"/>
            <a:ext cx="6239708" cy="33627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7CEE97E-BD17-1329-7E53-ED103F11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161" y="2812649"/>
            <a:ext cx="5667840" cy="648184"/>
          </a:xfrm>
          <a:prstGeom prst="rect">
            <a:avLst/>
          </a:prstGeom>
        </p:spPr>
      </p:pic>
      <p:pic>
        <p:nvPicPr>
          <p:cNvPr id="7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D1E1A5D4-C577-6E05-7049-359032F50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925" cy="49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7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C48CAF75-C4A8-3535-9177-1943110F59BC}"/>
              </a:ext>
            </a:extLst>
          </p:cNvPr>
          <p:cNvSpPr txBox="1">
            <a:spLocks/>
          </p:cNvSpPr>
          <p:nvPr/>
        </p:nvSpPr>
        <p:spPr>
          <a:xfrm>
            <a:off x="586451" y="438361"/>
            <a:ext cx="4205467" cy="2466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l-PL" sz="4600" dirty="0"/>
              <a:t>Porównanie prognozy ARIMA i LSTM</a:t>
            </a:r>
            <a:endParaRPr lang="en-US" sz="4600" dirty="0"/>
          </a:p>
        </p:txBody>
      </p:sp>
      <p:pic>
        <p:nvPicPr>
          <p:cNvPr id="4" name="Obraz 3" descr="Obraz zawierający tekst, Wykres, diagram, linia&#10;&#10;Opis wygenerowany automatycznie">
            <a:extLst>
              <a:ext uri="{FF2B5EF4-FFF2-40B4-BE49-F238E27FC236}">
                <a16:creationId xmlns:a16="http://schemas.microsoft.com/office/drawing/2014/main" id="{4775CB26-277F-32C0-6EB4-F5745715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55" y="3429000"/>
            <a:ext cx="5579745" cy="3429000"/>
          </a:xfrm>
          <a:prstGeom prst="rect">
            <a:avLst/>
          </a:prstGeom>
        </p:spPr>
      </p:pic>
      <p:pic>
        <p:nvPicPr>
          <p:cNvPr id="5" name="Obraz 4" descr="Obraz zawierający tekst, Wykres, linia, diagram&#10;&#10;Opis wygenerowany automatycznie">
            <a:extLst>
              <a:ext uri="{FF2B5EF4-FFF2-40B4-BE49-F238E27FC236}">
                <a16:creationId xmlns:a16="http://schemas.microsoft.com/office/drawing/2014/main" id="{CEAB4C14-4EFB-3B35-7731-21EA74CB154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2255" y="0"/>
            <a:ext cx="5579745" cy="3429000"/>
          </a:xfrm>
          <a:prstGeom prst="rect">
            <a:avLst/>
          </a:prstGeom>
        </p:spPr>
      </p:pic>
      <p:pic>
        <p:nvPicPr>
          <p:cNvPr id="6" name="Obraz 5" descr="Obraz zawierający tekst, zrzut ekranu, Wykres, linia&#10;&#10;Opis wygenerowany automatycznie">
            <a:extLst>
              <a:ext uri="{FF2B5EF4-FFF2-40B4-BE49-F238E27FC236}">
                <a16:creationId xmlns:a16="http://schemas.microsoft.com/office/drawing/2014/main" id="{F782C160-B9B7-0FD8-30C5-ACAB5B06B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6497782" cy="3429000"/>
          </a:xfrm>
          <a:prstGeom prst="rect">
            <a:avLst/>
          </a:prstGeom>
        </p:spPr>
      </p:pic>
      <p:pic>
        <p:nvPicPr>
          <p:cNvPr id="7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2328BF80-96D5-4B08-F8D1-2B5BBB8BE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925" cy="49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8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60A05401-C587-6534-F01C-4EF125F46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925" cy="49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84C59188-2C56-54FF-38BE-0E5087BB4FD8}"/>
              </a:ext>
            </a:extLst>
          </p:cNvPr>
          <p:cNvSpPr txBox="1">
            <a:spLocks/>
          </p:cNvSpPr>
          <p:nvPr/>
        </p:nvSpPr>
        <p:spPr>
          <a:xfrm>
            <a:off x="461962" y="886036"/>
            <a:ext cx="2137699" cy="666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l-PL" sz="4600" dirty="0"/>
              <a:t>Wnioski</a:t>
            </a:r>
            <a:endParaRPr lang="en-US" sz="46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39EADDB-1F11-3F72-26E6-F6CD04FC3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2" y="2010192"/>
            <a:ext cx="966482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ARIMA: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Przydatny w analizie danych z wyraźnym trendem i umiarkowaną zmiennością.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Przedział ufności wizualizuje niepewność prognozy w dłuższej perspektywie.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Stabilność i prostota czynią go odpowiednim dla analiz wymagających przejrzystości.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LSTM: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Potrafi uchwycić złożone, nieliniowe wzorce i zależności w danych.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Lepszy w analizie krótkoterminowych fluktuacji oraz nieregularnych danych.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Precyzyjny, ale trudniejszy w interpretacji i mniej stabilny.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Szczególnie skuteczny w analizie niestandardowych danych.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Porównanie: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ARIMA: stabilność, prostota, odpowiedni dla danych o prostych wzorcach.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LSTM: elastyczność, zdolność do adaptacji, efektywność w niestandardowych przypadkach.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84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2" descr="Wykres graficzny 3D">
            <a:extLst>
              <a:ext uri="{FF2B5EF4-FFF2-40B4-BE49-F238E27FC236}">
                <a16:creationId xmlns:a16="http://schemas.microsoft.com/office/drawing/2014/main" id="{F209ADBB-9A11-053B-2690-B0D8E3D2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" t="32045" r="7900"/>
          <a:stretch/>
        </p:blipFill>
        <p:spPr>
          <a:xfrm>
            <a:off x="-10003" y="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F3DF9430-6D6F-4251-4AB3-62632C6E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94" y="5197380"/>
            <a:ext cx="10965141" cy="89524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9600" dirty="0" err="1">
                <a:solidFill>
                  <a:srgbClr val="FFFFFF"/>
                </a:solidFill>
              </a:rPr>
              <a:t>Dziękuję</a:t>
            </a:r>
            <a:r>
              <a:rPr lang="en-US" sz="9600" dirty="0">
                <a:solidFill>
                  <a:srgbClr val="FFFFFF"/>
                </a:solidFill>
              </a:rPr>
              <a:t> za </a:t>
            </a:r>
            <a:r>
              <a:rPr lang="en-US" sz="9600" dirty="0" err="1">
                <a:solidFill>
                  <a:srgbClr val="FFFFFF"/>
                </a:solidFill>
              </a:rPr>
              <a:t>uwagę</a:t>
            </a:r>
            <a:endParaRPr lang="en-US" sz="9600" dirty="0">
              <a:solidFill>
                <a:srgbClr val="FFFFFF"/>
              </a:solidFill>
            </a:endParaRPr>
          </a:p>
        </p:txBody>
      </p:sp>
      <p:pic>
        <p:nvPicPr>
          <p:cNvPr id="5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73B6C7B8-082D-855E-ABDF-F93C0397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97936" cy="154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392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3AD47FE3-9B5F-9F97-1F85-2C1BC80BBF96}"/>
              </a:ext>
            </a:extLst>
          </p:cNvPr>
          <p:cNvSpPr txBox="1">
            <a:spLocks/>
          </p:cNvSpPr>
          <p:nvPr/>
        </p:nvSpPr>
        <p:spPr>
          <a:xfrm>
            <a:off x="4629150" y="457200"/>
            <a:ext cx="3171825" cy="7369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/>
              <a:t>Literatura</a:t>
            </a:r>
            <a:endParaRPr lang="pl-PL" dirty="0"/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42125550-A0AF-2941-58BD-1A17310ED544}"/>
              </a:ext>
            </a:extLst>
          </p:cNvPr>
          <p:cNvSpPr txBox="1">
            <a:spLocks/>
          </p:cNvSpPr>
          <p:nvPr/>
        </p:nvSpPr>
        <p:spPr>
          <a:xfrm>
            <a:off x="0" y="1013988"/>
            <a:ext cx="12068268" cy="4065420"/>
          </a:xfrm>
          <a:prstGeom prst="rect">
            <a:avLst/>
          </a:prstGeom>
        </p:spPr>
        <p:txBody>
          <a:bodyPr numCol="2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Nielsen A., </a:t>
            </a:r>
            <a:r>
              <a:rPr lang="pl-PL" sz="1200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Szeregi czasowe. Praktyczna Analiza i Predykcja z Wykorzystaniem Statystyki i Uczenia Maszynowego</a:t>
            </a:r>
            <a:r>
              <a:rPr lang="pl-PL" sz="1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Helion, 2020.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[2]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Suchwałko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A., Zagdański A., 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Analiza i Prognozowanie Szeregów Czasowych.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Wydawnictwo Naukowe PWN, Warszawa, 2015.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[3]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Brockwell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P.J., Davis R.A.,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Time Series and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Forecasting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Springer Nature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Switzerland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AG, 2016.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https://doi.org/10.1007/978-3-319-29854-2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[4]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Albeladi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Zafar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Mueen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A., 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series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forecasting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LSTM and ARIMA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International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Advanced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Science and Applications (IJACSA), </a:t>
            </a:r>
            <a:b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 (1), pp. 313–320, 2023.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http://dx.doi.org/10.14569/IJACSA.2023.0140133</a:t>
            </a:r>
            <a:endParaRPr lang="pl-PL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[5]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M., 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Series: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Autoregressive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models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AR, MA, ARMA, ARIMA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(Online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University of Pittsburgh, 2018.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https://people.cs.pitt.edu/~milos/courses/ cs3750/</a:t>
            </a:r>
            <a:r>
              <a:rPr lang="pl-PL" sz="12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lectures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/class16.pdf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[6]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Shumway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R.H.,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Stoffer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D.S., 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Analysis and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Its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Applications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Springer International Publishing AG, 2017.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https://doi.org/10.1007/978-3-319-52452-8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[7]  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Géron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A., 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Uczenie Maszynowe z Użyciem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Scikit-Learn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Wydanie III, Helion, 2023. 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[8]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Agarwal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Mahajan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Shrotriya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Shekhawat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D.,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Analysis: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Leveraging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RNN and LSTM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Time Series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International Conference on Machine Learning and Data Engineering 2023,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Procedia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Science 235, pp. 979–989, 2024.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https://doi.org/10.1016/j.procs.2024.04.093</a:t>
            </a:r>
            <a:endParaRPr lang="pl-PL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[9]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Starmer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J., 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StatQuest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Illustrated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Guide to Machine Learning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StatQuest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Publications, 2022.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[10] Wolter M.,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Learning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(Wykład) Instytut Fizyki Jądrowej PAN, 2020.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https://indico.ifj.edu.pl/event/503/attachments/1343/2069/DeepLearningLecture2020_1.pdf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[11]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Horzyk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Knowledge-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based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intelligence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data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mining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Biomedicine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Akademia  Górniczo-Hutnicza w Krakowie, 2021.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https://home.agh. edu.pl/~</a:t>
            </a:r>
            <a:r>
              <a:rPr lang="pl-PL" sz="12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horzyk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l-PL" sz="12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lectures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l-PL" sz="12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ahdydkcidmb.php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[12]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Hochreiter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Schmidhuber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J.,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Short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-Term Memory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Neural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 (8), pp. 1735–1780, 1997.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https://doi.org/10.1162/neco.1997.9.8.1735</a:t>
            </a:r>
            <a:endParaRPr lang="pl-PL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[13]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Brownlee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J.,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Short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-Term Memory Networks With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Sequence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Models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Learning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(E-Book) Machine Learning Mastery, 2017.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https://machinelearningmastery.com/lstms-with-python/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[14] Hu J.,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Xue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J., 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series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based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variant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LSTM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recurrent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neural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Network.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Neural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Processing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Letters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52, pp. 1485–1500, 2020.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https://doi.org/10.1007/s11063-020-10319-3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[15]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Rasamoelina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A.D.,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Adjailia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Sinčák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P., 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Activation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Artificial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Neural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Network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2020 IEEE 18th World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Symposium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Applied Machine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Intelligence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Informatics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(SAMI),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Herlany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Slovakia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2020, pp. 281-286, doi: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10.1109/SAMI48414.2020.9108717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[16]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Smola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A.,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Vishwanathan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S.V.N.,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Machine Learning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Cambridge University Press, 2008. </a:t>
            </a:r>
            <a:r>
              <a:rPr lang="pl-PL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https://alex.smola.org/drafts/thebook.pdf</a:t>
            </a:r>
            <a:endParaRPr lang="pl-PL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[17] 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Werbos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P.J.,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Backpropagation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through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time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what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it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does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how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</a:rPr>
              <a:t> to do </a:t>
            </a:r>
            <a:r>
              <a:rPr lang="pl-PL" sz="12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it</a:t>
            </a:r>
            <a:r>
              <a:rPr lang="pl-PL" sz="12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In </a:t>
            </a:r>
            <a:r>
              <a:rPr lang="pl-PL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pl-PL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of the IEEE, 78 (10), pp. 1550-1560, 1990. Doi: 10.1109/5.58337. </a:t>
            </a:r>
            <a:endParaRPr lang="pl-PL" sz="1200" dirty="0"/>
          </a:p>
        </p:txBody>
      </p:sp>
      <p:pic>
        <p:nvPicPr>
          <p:cNvPr id="5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BC0251E7-3490-65C0-4050-3FDDE669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925" cy="49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89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BD5BBAB4-8B18-6DF7-1E45-8228E217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51" y="685800"/>
            <a:ext cx="6905824" cy="824405"/>
          </a:xfrm>
        </p:spPr>
        <p:txBody>
          <a:bodyPr>
            <a:normAutofit/>
          </a:bodyPr>
          <a:lstStyle/>
          <a:p>
            <a:r>
              <a:rPr lang="pl-PL" dirty="0"/>
              <a:t>Spis treści – cel i zakres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4CFDE1-0393-02F6-8FDC-C00BDB9D4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451" y="1408250"/>
            <a:ext cx="8829874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06000" indent="-306000" algn="l" defTabSz="4572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>
                <a:tab pos="5573713" algn="r"/>
              </a:tabLs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30000" indent="-306000" algn="l" defTabSz="4572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>
                <a:tab pos="5573713" algn="r"/>
              </a:tabLs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00000" indent="-270000" algn="l" defTabSz="4572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>
                <a:tab pos="5573713" algn="r"/>
              </a:tabLs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42000" indent="-234000" algn="l" defTabSz="4572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>
                <a:tab pos="5573713" algn="r"/>
              </a:tabLs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2000" indent="-234000" algn="l" defTabSz="4572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>
                <a:tab pos="5573713" algn="r"/>
              </a:tabLs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9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tabLst>
                <a:tab pos="5573713" algn="r"/>
              </a:tabLs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2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tabLst>
                <a:tab pos="5573713" algn="r"/>
              </a:tabLs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25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tabLst>
                <a:tab pos="5573713" algn="r"/>
              </a:tabLs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28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tabLst>
                <a:tab pos="5573713" algn="r"/>
              </a:tabLs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Wstęp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Rozdział 1.  Wprowadzenie teoretyczne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  Definicja i własności szeregów czasowych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u="sng" dirty="0">
                <a:solidFill>
                  <a:srgbClr val="828282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pl-PL" altLang="pl-PL" sz="2000" dirty="0">
                <a:solidFill>
                  <a:srgbClr val="82828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l-PL" altLang="pl-PL" sz="2000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Modele ARIMA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Rozdział 2.  Metody uczenia maszynowego dla szeregów czasowych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2.1  Model RNN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2.2  Model LSTM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Rozdział 3.  Analiza wybranych szeregów czasowych metodami klasycznymi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3.1  Analiza szeregów czasowych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3.2  Dobór modelu ARIMA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Rozdział 4.  Prognozowanie szeregów czasowych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  Prognozowanie metodą ARIMA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4.2  Prognozowanie metodą LSTM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4.3  Porównanie prognoz uzyskanych przy pomocy modeli ARIMA i LSTM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Podsumowanie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pl-PL" altLang="pl-PL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Literatura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00B1CC81-0A4F-E8E8-8597-EF77D4D25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925" cy="49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8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92751998-F6AF-6E89-0ED6-678BFCAF712C}"/>
              </a:ext>
            </a:extLst>
          </p:cNvPr>
          <p:cNvSpPr txBox="1">
            <a:spLocks/>
          </p:cNvSpPr>
          <p:nvPr/>
        </p:nvSpPr>
        <p:spPr>
          <a:xfrm>
            <a:off x="161401" y="3429000"/>
            <a:ext cx="2943225" cy="191535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Przykłady szeregów czasowych</a:t>
            </a:r>
          </a:p>
        </p:txBody>
      </p:sp>
      <p:pic>
        <p:nvPicPr>
          <p:cNvPr id="4" name="Obraz 3" descr="Obraz zawierający linia, Wykres, tekst, diagram&#10;&#10;Opis wygenerowany automatycznie">
            <a:extLst>
              <a:ext uri="{FF2B5EF4-FFF2-40B4-BE49-F238E27FC236}">
                <a16:creationId xmlns:a16="http://schemas.microsoft.com/office/drawing/2014/main" id="{4CB09C6B-19D2-5AE2-0FF6-E9B9163E65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 b="-2"/>
          <a:stretch/>
        </p:blipFill>
        <p:spPr>
          <a:xfrm>
            <a:off x="7555832" y="2286000"/>
            <a:ext cx="4636168" cy="2286000"/>
          </a:xfrm>
          <a:prstGeom prst="rect">
            <a:avLst/>
          </a:prstGeom>
        </p:spPr>
      </p:pic>
      <p:pic>
        <p:nvPicPr>
          <p:cNvPr id="5" name="Obraz 4" descr="Obraz zawierający tekst, linia, Wykres, diagram&#10;&#10;Opis wygenerowany automatycznie">
            <a:extLst>
              <a:ext uri="{FF2B5EF4-FFF2-40B4-BE49-F238E27FC236}">
                <a16:creationId xmlns:a16="http://schemas.microsoft.com/office/drawing/2014/main" id="{B4743A3F-EFCA-7063-8624-16C874863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" r="4" b="4"/>
          <a:stretch/>
        </p:blipFill>
        <p:spPr>
          <a:xfrm>
            <a:off x="7555769" y="0"/>
            <a:ext cx="4636231" cy="2286000"/>
          </a:xfrm>
          <a:prstGeom prst="rect">
            <a:avLst/>
          </a:prstGeom>
        </p:spPr>
      </p:pic>
      <p:pic>
        <p:nvPicPr>
          <p:cNvPr id="6" name="Obraz 5" descr="Obraz zawierający tekst, linia, pismo odręczne, Wykres&#10;&#10;Opis wygenerowany automatycznie">
            <a:extLst>
              <a:ext uri="{FF2B5EF4-FFF2-40B4-BE49-F238E27FC236}">
                <a16:creationId xmlns:a16="http://schemas.microsoft.com/office/drawing/2014/main" id="{177E24CD-FDDC-5B8F-D787-84C647CB76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93"/>
          <a:stretch/>
        </p:blipFill>
        <p:spPr>
          <a:xfrm>
            <a:off x="7555769" y="4572000"/>
            <a:ext cx="4636231" cy="228600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C63B2B3A-1D87-9E87-1BAC-8E9020A38963}"/>
              </a:ext>
            </a:extLst>
          </p:cNvPr>
          <p:cNvSpPr txBox="1"/>
          <p:nvPr/>
        </p:nvSpPr>
        <p:spPr>
          <a:xfrm>
            <a:off x="4484306" y="958334"/>
            <a:ext cx="2943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Szereg czasowy z cyklami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0701B54-EC85-6A98-C0DB-316CF1E58365}"/>
              </a:ext>
            </a:extLst>
          </p:cNvPr>
          <p:cNvSpPr txBox="1"/>
          <p:nvPr/>
        </p:nvSpPr>
        <p:spPr>
          <a:xfrm>
            <a:off x="4484306" y="3062860"/>
            <a:ext cx="2943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Szereg czasowy z trendem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7519863-4452-982F-1DD0-4F4EEAF3A01B}"/>
              </a:ext>
            </a:extLst>
          </p:cNvPr>
          <p:cNvSpPr txBox="1"/>
          <p:nvPr/>
        </p:nvSpPr>
        <p:spPr>
          <a:xfrm>
            <a:off x="4478973" y="5530334"/>
            <a:ext cx="294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Szereg czasowy z trendem i sezonowością</a:t>
            </a:r>
          </a:p>
        </p:txBody>
      </p:sp>
      <p:cxnSp>
        <p:nvCxnSpPr>
          <p:cNvPr id="10" name="Łącznik: łamany 9">
            <a:extLst>
              <a:ext uri="{FF2B5EF4-FFF2-40B4-BE49-F238E27FC236}">
                <a16:creationId xmlns:a16="http://schemas.microsoft.com/office/drawing/2014/main" id="{A817A8A3-E0B2-B974-3837-A8056B6881A6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104626" y="1143000"/>
            <a:ext cx="1379680" cy="32436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Łącznik: łamany 10">
            <a:extLst>
              <a:ext uri="{FF2B5EF4-FFF2-40B4-BE49-F238E27FC236}">
                <a16:creationId xmlns:a16="http://schemas.microsoft.com/office/drawing/2014/main" id="{3C7902B9-513C-920E-A2D8-11EDF202F7EF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3104626" y="3247526"/>
            <a:ext cx="1379680" cy="1139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Łącznik: łamany 11">
            <a:extLst>
              <a:ext uri="{FF2B5EF4-FFF2-40B4-BE49-F238E27FC236}">
                <a16:creationId xmlns:a16="http://schemas.microsoft.com/office/drawing/2014/main" id="{3165BD51-5331-8D24-DE68-2C928857FEE6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3104626" y="4386677"/>
            <a:ext cx="1374347" cy="14668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">
            <a:extLst>
              <a:ext uri="{FF2B5EF4-FFF2-40B4-BE49-F238E27FC236}">
                <a16:creationId xmlns:a16="http://schemas.microsoft.com/office/drawing/2014/main" id="{C7E1BC36-C0F1-8CEA-1950-1F8A3CDD3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401" y="770772"/>
            <a:ext cx="3266026" cy="2308324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Szereg czasowy to uporządkowana realizacja procesu stochastycznego; sekwencja danych liczbowych, zebranych w odstępach czasowych, która opisuje zmienność zjawiska w czasie.</a:t>
            </a:r>
          </a:p>
        </p:txBody>
      </p:sp>
      <p:pic>
        <p:nvPicPr>
          <p:cNvPr id="17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1A0B99E4-4129-4978-27E3-4F99A483A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925" cy="49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1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E2BE78CA-E389-9DF2-0DD5-8BED483FF1F6}"/>
              </a:ext>
            </a:extLst>
          </p:cNvPr>
          <p:cNvSpPr txBox="1">
            <a:spLocks/>
          </p:cNvSpPr>
          <p:nvPr/>
        </p:nvSpPr>
        <p:spPr>
          <a:xfrm>
            <a:off x="2654928" y="377854"/>
            <a:ext cx="6882144" cy="104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pl-PL" sz="4000" i="0" dirty="0"/>
              <a:t>Szereg czasowy: prognozowanie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C2075C10-5CE6-017F-3BB6-E9461E0CEECA}"/>
              </a:ext>
            </a:extLst>
          </p:cNvPr>
          <p:cNvSpPr txBox="1">
            <a:spLocks/>
          </p:cNvSpPr>
          <p:nvPr/>
        </p:nvSpPr>
        <p:spPr>
          <a:xfrm>
            <a:off x="974756" y="1952328"/>
            <a:ext cx="392317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pl-PL" sz="4000" i="0" dirty="0"/>
              <a:t>Metody klasyczne</a:t>
            </a:r>
            <a:br>
              <a:rPr lang="pl-PL" sz="4000" i="0" dirty="0"/>
            </a:br>
            <a:r>
              <a:rPr lang="pl-PL" sz="4000" i="0" dirty="0"/>
              <a:t>ARIMA</a:t>
            </a: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679CEBE-04EE-3B90-790F-E1A73E079BCA}"/>
              </a:ext>
            </a:extLst>
          </p:cNvPr>
          <p:cNvSpPr txBox="1">
            <a:spLocks/>
          </p:cNvSpPr>
          <p:nvPr/>
        </p:nvSpPr>
        <p:spPr>
          <a:xfrm>
            <a:off x="5655303" y="1952328"/>
            <a:ext cx="6536697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pl-PL" sz="4000" i="0" dirty="0"/>
              <a:t>Metody uczenia maszynowego</a:t>
            </a:r>
          </a:p>
          <a:p>
            <a:pPr algn="ctr"/>
            <a:r>
              <a:rPr lang="pl-PL" sz="4000" i="0" dirty="0"/>
              <a:t>LSTM</a:t>
            </a:r>
          </a:p>
        </p:txBody>
      </p:sp>
      <p:cxnSp>
        <p:nvCxnSpPr>
          <p:cNvPr id="6" name="Łącznik: łamany 5">
            <a:extLst>
              <a:ext uri="{FF2B5EF4-FFF2-40B4-BE49-F238E27FC236}">
                <a16:creationId xmlns:a16="http://schemas.microsoft.com/office/drawing/2014/main" id="{D696A69A-2052-6D0E-58EF-ECED61C0E5B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7242989" y="271664"/>
            <a:ext cx="533675" cy="2827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Łącznik: łamany 6">
            <a:extLst>
              <a:ext uri="{FF2B5EF4-FFF2-40B4-BE49-F238E27FC236}">
                <a16:creationId xmlns:a16="http://schemas.microsoft.com/office/drawing/2014/main" id="{2EE8EF66-3629-0244-5D20-056C1C276DF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4249334" y="105661"/>
            <a:ext cx="533675" cy="31596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6D225E63-E6D3-7675-3BF7-7B33A7B2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5" y="3523454"/>
            <a:ext cx="4478407" cy="2267866"/>
          </a:xfrm>
          <a:prstGeom prst="rect">
            <a:avLst/>
          </a:prstGeom>
        </p:spPr>
      </p:pic>
      <p:pic>
        <p:nvPicPr>
          <p:cNvPr id="9" name="Obraz 8" descr="Obraz zawierający tekst, diagram, zrzut ekranu, Plan&#10;&#10;Opis wygenerowany automatycznie">
            <a:extLst>
              <a:ext uri="{FF2B5EF4-FFF2-40B4-BE49-F238E27FC236}">
                <a16:creationId xmlns:a16="http://schemas.microsoft.com/office/drawing/2014/main" id="{3B10CC03-1E70-ED05-FC8C-8D2CC4EAE0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178" y="3112851"/>
            <a:ext cx="7237411" cy="3745149"/>
          </a:xfrm>
          <a:prstGeom prst="rect">
            <a:avLst/>
          </a:prstGeom>
          <a:noFill/>
        </p:spPr>
      </p:pic>
      <p:pic>
        <p:nvPicPr>
          <p:cNvPr id="14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46DFCE31-FE91-FBA7-32EB-0E515E876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06"/>
            <a:ext cx="923925" cy="49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03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0E2B65-B8EE-695F-721C-51E96DEC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16" y="336368"/>
            <a:ext cx="11029616" cy="988332"/>
          </a:xfrm>
        </p:spPr>
        <p:txBody>
          <a:bodyPr/>
          <a:lstStyle/>
          <a:p>
            <a:r>
              <a:rPr lang="pl-PL" dirty="0"/>
              <a:t>MODELE ARIMA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98A2D70-4261-4EC7-0E41-0BD4BE36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18" y="1649896"/>
            <a:ext cx="2600688" cy="31436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8E36BAF-D9B6-0531-9205-4453096AF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664" y="1630843"/>
            <a:ext cx="2591162" cy="35247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6DE7273-9A77-E964-51AE-9C575517E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147" y="1649896"/>
            <a:ext cx="3448531" cy="362001"/>
          </a:xfrm>
          <a:prstGeom prst="rect">
            <a:avLst/>
          </a:prstGeom>
        </p:spPr>
      </p:pic>
      <p:pic>
        <p:nvPicPr>
          <p:cNvPr id="9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E0EE5C35-D4EB-17F0-F6B4-0CEB95C7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06"/>
            <a:ext cx="923925" cy="49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C66263B0-D994-9767-3FAD-6664AFD37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24" y="2142328"/>
            <a:ext cx="4025455" cy="3888999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BA8E765E-202E-CB26-99AA-D26D1B318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0687" y="2361708"/>
            <a:ext cx="3738210" cy="3669619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AB610C88-EAA5-EAAE-467C-41285A031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7044" y="2044598"/>
            <a:ext cx="3823174" cy="3861028"/>
          </a:xfrm>
          <a:prstGeom prst="rect">
            <a:avLst/>
          </a:prstGeom>
        </p:spPr>
      </p:pic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B0F98F90-E45A-71E3-8C6F-7315023E07D1}"/>
              </a:ext>
            </a:extLst>
          </p:cNvPr>
          <p:cNvCxnSpPr/>
          <p:nvPr/>
        </p:nvCxnSpPr>
        <p:spPr>
          <a:xfrm>
            <a:off x="4286865" y="1189703"/>
            <a:ext cx="0" cy="524059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962240F6-31A4-7C93-F190-9F0FC79D817F}"/>
              </a:ext>
            </a:extLst>
          </p:cNvPr>
          <p:cNvCxnSpPr/>
          <p:nvPr/>
        </p:nvCxnSpPr>
        <p:spPr>
          <a:xfrm>
            <a:off x="8213054" y="1189703"/>
            <a:ext cx="0" cy="524059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10D7C78-B7A4-1759-23E0-5D194653FC86}"/>
              </a:ext>
            </a:extLst>
          </p:cNvPr>
          <p:cNvSpPr txBox="1"/>
          <p:nvPr/>
        </p:nvSpPr>
        <p:spPr>
          <a:xfrm>
            <a:off x="522935" y="6152300"/>
            <a:ext cx="326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Szereg czasowy z cyklami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FFE0D07-93AC-6778-958A-6735EC7D1F4A}"/>
              </a:ext>
            </a:extLst>
          </p:cNvPr>
          <p:cNvSpPr txBox="1"/>
          <p:nvPr/>
        </p:nvSpPr>
        <p:spPr>
          <a:xfrm>
            <a:off x="4695749" y="6152300"/>
            <a:ext cx="307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Szereg czasowy z trendem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8A0E2A0C-4140-0D0E-3553-5F3E175CEB9F}"/>
              </a:ext>
            </a:extLst>
          </p:cNvPr>
          <p:cNvSpPr txBox="1"/>
          <p:nvPr/>
        </p:nvSpPr>
        <p:spPr>
          <a:xfrm>
            <a:off x="8741918" y="6152300"/>
            <a:ext cx="3076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Szereg czasowy </a:t>
            </a:r>
            <a:br>
              <a:rPr lang="pl-PL" dirty="0"/>
            </a:br>
            <a:r>
              <a:rPr lang="pl-PL" dirty="0"/>
              <a:t>z trendem i sezonowością</a:t>
            </a:r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AA634273-6D30-1245-BB31-5026C2B4D29D}"/>
              </a:ext>
            </a:extLst>
          </p:cNvPr>
          <p:cNvCxnSpPr>
            <a:cxnSpLocks/>
          </p:cNvCxnSpPr>
          <p:nvPr/>
        </p:nvCxnSpPr>
        <p:spPr>
          <a:xfrm>
            <a:off x="0" y="2044598"/>
            <a:ext cx="1230998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60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43A723E8-2A33-A2F5-A814-2ED355E80DC7}"/>
              </a:ext>
            </a:extLst>
          </p:cNvPr>
          <p:cNvSpPr txBox="1">
            <a:spLocks/>
          </p:cNvSpPr>
          <p:nvPr/>
        </p:nvSpPr>
        <p:spPr>
          <a:xfrm>
            <a:off x="609600" y="669856"/>
            <a:ext cx="6658405" cy="1451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5400" dirty="0"/>
              <a:t>Prognozy ARIMA</a:t>
            </a:r>
            <a:endParaRPr lang="en-US" sz="5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F8CE70C-D6AD-2C2F-F656-2C8D6EDEF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702" y="31639"/>
            <a:ext cx="5369298" cy="3460641"/>
          </a:xfrm>
          <a:prstGeom prst="rect">
            <a:avLst/>
          </a:prstGeom>
        </p:spPr>
      </p:pic>
      <p:pic>
        <p:nvPicPr>
          <p:cNvPr id="5" name="Obraz 4" descr="Obraz zawierający tekst, Wykres, linia, diagram&#10;&#10;Opis wygenerowany automatycznie">
            <a:extLst>
              <a:ext uri="{FF2B5EF4-FFF2-40B4-BE49-F238E27FC236}">
                <a16:creationId xmlns:a16="http://schemas.microsoft.com/office/drawing/2014/main" id="{20AF799F-6F71-5A03-1388-C1E3420B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02" y="3492281"/>
            <a:ext cx="5414120" cy="3397359"/>
          </a:xfrm>
          <a:prstGeom prst="rect">
            <a:avLst/>
          </a:prstGeom>
        </p:spPr>
      </p:pic>
      <p:pic>
        <p:nvPicPr>
          <p:cNvPr id="6" name="Obraz 5" descr="Obraz zawierający tekst, linia, Wykres, zrzut ekranu&#10;&#10;Opis wygenerowany automatycznie">
            <a:extLst>
              <a:ext uri="{FF2B5EF4-FFF2-40B4-BE49-F238E27FC236}">
                <a16:creationId xmlns:a16="http://schemas.microsoft.com/office/drawing/2014/main" id="{71D1F450-5EA0-C65F-37B3-0A96FA11D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6" y="3492280"/>
            <a:ext cx="6717926" cy="3397360"/>
          </a:xfrm>
          <a:prstGeom prst="rect">
            <a:avLst/>
          </a:prstGeom>
        </p:spPr>
      </p:pic>
      <p:pic>
        <p:nvPicPr>
          <p:cNvPr id="7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AD7BDDA6-40A5-7F16-C596-FED006A53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925" cy="49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1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0E01EB7E-1F51-9220-46A9-88EFBDF458B5}"/>
              </a:ext>
            </a:extLst>
          </p:cNvPr>
          <p:cNvSpPr txBox="1">
            <a:spLocks/>
          </p:cNvSpPr>
          <p:nvPr/>
        </p:nvSpPr>
        <p:spPr>
          <a:xfrm>
            <a:off x="609600" y="669856"/>
            <a:ext cx="9684190" cy="1451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600" dirty="0" err="1"/>
              <a:t>Prognoza</a:t>
            </a:r>
            <a:r>
              <a:rPr lang="en-US" sz="4600" dirty="0"/>
              <a:t> LSTM </a:t>
            </a:r>
            <a:r>
              <a:rPr lang="en-US" sz="4600" dirty="0" err="1"/>
              <a:t>dla</a:t>
            </a:r>
            <a:r>
              <a:rPr lang="en-US" sz="4600" dirty="0"/>
              <a:t> </a:t>
            </a:r>
            <a:r>
              <a:rPr lang="en-US" sz="4600" dirty="0" err="1"/>
              <a:t>szeregu</a:t>
            </a:r>
            <a:r>
              <a:rPr lang="en-US" sz="4600" dirty="0"/>
              <a:t> z </a:t>
            </a:r>
            <a:r>
              <a:rPr lang="en-US" sz="4600" dirty="0" err="1"/>
              <a:t>cyklami</a:t>
            </a:r>
            <a:endParaRPr lang="en-US" sz="4600" dirty="0"/>
          </a:p>
        </p:txBody>
      </p:sp>
      <p:pic>
        <p:nvPicPr>
          <p:cNvPr id="4" name="Obraz 3" descr="Obraz zawierający tekst, Wykres, linia, diagram&#10;&#10;Opis wygenerowany automatycznie">
            <a:extLst>
              <a:ext uri="{FF2B5EF4-FFF2-40B4-BE49-F238E27FC236}">
                <a16:creationId xmlns:a16="http://schemas.microsoft.com/office/drawing/2014/main" id="{3977CC03-D75E-2896-FD0D-3F38E9B8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1" y="3452848"/>
            <a:ext cx="6170407" cy="3378297"/>
          </a:xfrm>
          <a:prstGeom prst="rect">
            <a:avLst/>
          </a:prstGeom>
        </p:spPr>
      </p:pic>
      <p:pic>
        <p:nvPicPr>
          <p:cNvPr id="5" name="Obraz 4" descr="Obraz zawierający tekst, Wykres, linia, diagram&#10;&#10;Opis wygenerowany automatycznie">
            <a:extLst>
              <a:ext uri="{FF2B5EF4-FFF2-40B4-BE49-F238E27FC236}">
                <a16:creationId xmlns:a16="http://schemas.microsoft.com/office/drawing/2014/main" id="{543B004A-B04C-4AD6-DAB3-EEC02978661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7744" y="3428999"/>
            <a:ext cx="6001208" cy="340214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F2F698E-D905-1601-0676-E510B7E4C2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6076" y="2748873"/>
            <a:ext cx="5822875" cy="680125"/>
          </a:xfrm>
          <a:prstGeom prst="rect">
            <a:avLst/>
          </a:prstGeom>
        </p:spPr>
      </p:pic>
      <p:pic>
        <p:nvPicPr>
          <p:cNvPr id="7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711EC09E-88E7-A48D-BFE8-9C827C0F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925" cy="49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61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2069C899-E6BB-74AD-E855-5C47D71EE6B9}"/>
              </a:ext>
            </a:extLst>
          </p:cNvPr>
          <p:cNvSpPr txBox="1">
            <a:spLocks/>
          </p:cNvSpPr>
          <p:nvPr/>
        </p:nvSpPr>
        <p:spPr>
          <a:xfrm>
            <a:off x="609600" y="669856"/>
            <a:ext cx="9919580" cy="1451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600" dirty="0" err="1"/>
              <a:t>Prognoza</a:t>
            </a:r>
            <a:r>
              <a:rPr lang="en-US" sz="4600" dirty="0"/>
              <a:t> LSTM </a:t>
            </a:r>
            <a:r>
              <a:rPr lang="en-US" sz="4600" dirty="0" err="1"/>
              <a:t>dla</a:t>
            </a:r>
            <a:r>
              <a:rPr lang="en-US" sz="4600" dirty="0"/>
              <a:t> </a:t>
            </a:r>
            <a:r>
              <a:rPr lang="en-US" sz="4600" dirty="0" err="1"/>
              <a:t>szeregu</a:t>
            </a:r>
            <a:r>
              <a:rPr lang="en-US" sz="4600" dirty="0"/>
              <a:t> z </a:t>
            </a:r>
            <a:r>
              <a:rPr lang="pl-PL" sz="4600" dirty="0"/>
              <a:t>trendem</a:t>
            </a:r>
            <a:endParaRPr lang="en-US" sz="4600" dirty="0"/>
          </a:p>
        </p:txBody>
      </p:sp>
      <p:pic>
        <p:nvPicPr>
          <p:cNvPr id="4" name="Obraz 3" descr="Obraz zawierający tekst, Wykres, linia, diagram&#10;&#10;Opis wygenerowany automatycznie">
            <a:extLst>
              <a:ext uri="{FF2B5EF4-FFF2-40B4-BE49-F238E27FC236}">
                <a16:creationId xmlns:a16="http://schemas.microsoft.com/office/drawing/2014/main" id="{708242F9-5CF1-0115-9AED-A9546C1AB51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455855"/>
            <a:ext cx="6239708" cy="340214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E69BEC6-22F8-AC04-4FBF-38D20535FE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39708" y="3410282"/>
            <a:ext cx="5949244" cy="344771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BBAE421-12FB-E9CF-84AA-40E1346DEB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2375" y="2801347"/>
            <a:ext cx="5779625" cy="622678"/>
          </a:xfrm>
          <a:prstGeom prst="rect">
            <a:avLst/>
          </a:prstGeom>
        </p:spPr>
      </p:pic>
      <p:pic>
        <p:nvPicPr>
          <p:cNvPr id="7" name="Picture 2" descr="Znaki graficzne / POLITECHNIKA RZESZOWSKA im. Ignacego Łukasiewicza">
            <a:extLst>
              <a:ext uri="{FF2B5EF4-FFF2-40B4-BE49-F238E27FC236}">
                <a16:creationId xmlns:a16="http://schemas.microsoft.com/office/drawing/2014/main" id="{5A8CA471-74DD-2AE4-1403-71847492B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925" cy="49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349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988</Words>
  <Application>Microsoft Office PowerPoint</Application>
  <PresentationFormat>Panoramiczny</PresentationFormat>
  <Paragraphs>72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20" baseType="lpstr">
      <vt:lpstr>Arial</vt:lpstr>
      <vt:lpstr>Calibri</vt:lpstr>
      <vt:lpstr>Times New Roman</vt:lpstr>
      <vt:lpstr>Univers</vt:lpstr>
      <vt:lpstr>Univers Condensed</vt:lpstr>
      <vt:lpstr>Wingdings 2</vt:lpstr>
      <vt:lpstr>DividendVTI</vt:lpstr>
      <vt:lpstr>Prognozowanie szeregów czasowych: metody klasyczne i elementy uczenia maszynowego</vt:lpstr>
      <vt:lpstr>Prezentacja programu PowerPoint</vt:lpstr>
      <vt:lpstr>Spis treści – cel i zakres</vt:lpstr>
      <vt:lpstr>Prezentacja programu PowerPoint</vt:lpstr>
      <vt:lpstr>Prezentacja programu PowerPoint</vt:lpstr>
      <vt:lpstr>MODELE ARIMA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Aldona Świrad</dc:creator>
  <cp:lastModifiedBy>Aldona Świrad</cp:lastModifiedBy>
  <cp:revision>5</cp:revision>
  <dcterms:created xsi:type="dcterms:W3CDTF">2025-01-14T10:49:06Z</dcterms:created>
  <dcterms:modified xsi:type="dcterms:W3CDTF">2025-02-04T08:01:18Z</dcterms:modified>
</cp:coreProperties>
</file>